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3" r:id="rId2"/>
    <p:sldId id="256" r:id="rId3"/>
    <p:sldId id="257"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0D891-FA9C-4A55-89DB-E432C63C3610}">
          <p14:sldIdLst>
            <p14:sldId id="263"/>
            <p14:sldId id="256"/>
          </p14:sldIdLst>
        </p14:section>
        <p14:section name="Untitled Section" id="{984488D9-EBC8-416B-A4FA-C0ECC9ECF67F}">
          <p14:sldIdLst>
            <p14:sldId id="257"/>
            <p14:sldId id="258"/>
            <p14:sldId id="259"/>
            <p14:sldId id="260"/>
            <p14:sldId id="261"/>
            <p14:sldId id="26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09" autoAdjust="0"/>
    <p:restoredTop sz="94660"/>
  </p:normalViewPr>
  <p:slideViewPr>
    <p:cSldViewPr snapToGrid="0">
      <p:cViewPr varScale="1">
        <p:scale>
          <a:sx n="76" d="100"/>
          <a:sy n="76" d="100"/>
        </p:scale>
        <p:origin x="57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g>
</file>

<file path=ppt/media/image2.jpeg>
</file>

<file path=ppt/media/image3.jpg>
</file>

<file path=ppt/media/image4.jpeg>
</file>

<file path=ppt/media/image5.jp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71B85F-B2E7-4559-A77F-A130E03088F6}" type="datetimeFigureOut">
              <a:rPr lang="en-US" smtClean="0"/>
              <a:t>9/30/2020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931294-5573-4A06-ADF0-DAF7F87BF3B2}" type="slidenum">
              <a:rPr lang="en-US" smtClean="0"/>
              <a:t>‹#›</a:t>
            </a:fld>
            <a:endParaRPr lang="en-US"/>
          </a:p>
        </p:txBody>
      </p:sp>
    </p:spTree>
    <p:extLst>
      <p:ext uri="{BB962C8B-B14F-4D97-AF65-F5344CB8AC3E}">
        <p14:creationId xmlns:p14="http://schemas.microsoft.com/office/powerpoint/2010/main" val="3247495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931294-5573-4A06-ADF0-DAF7F87BF3B2}" type="slidenum">
              <a:rPr lang="en-US" smtClean="0"/>
              <a:t>3</a:t>
            </a:fld>
            <a:endParaRPr lang="en-US"/>
          </a:p>
        </p:txBody>
      </p:sp>
    </p:spTree>
    <p:extLst>
      <p:ext uri="{BB962C8B-B14F-4D97-AF65-F5344CB8AC3E}">
        <p14:creationId xmlns:p14="http://schemas.microsoft.com/office/powerpoint/2010/main" val="2372629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C43C88E-C5E4-4C6C-AB7F-1E55096412CE}"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1408640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43C88E-C5E4-4C6C-AB7F-1E55096412CE}"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3025860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43C88E-C5E4-4C6C-AB7F-1E55096412CE}"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537954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43C88E-C5E4-4C6C-AB7F-1E55096412CE}"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4184608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43C88E-C5E4-4C6C-AB7F-1E55096412CE}"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692238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C43C88E-C5E4-4C6C-AB7F-1E55096412CE}"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3413815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C43C88E-C5E4-4C6C-AB7F-1E55096412CE}" type="datetimeFigureOut">
              <a:rPr lang="en-US" smtClean="0"/>
              <a:t>9/30/2020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3610507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C43C88E-C5E4-4C6C-AB7F-1E55096412CE}" type="datetimeFigureOut">
              <a:rPr lang="en-US" smtClean="0"/>
              <a:t>9/30/2020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2657965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43C88E-C5E4-4C6C-AB7F-1E55096412CE}" type="datetimeFigureOut">
              <a:rPr lang="en-US" smtClean="0"/>
              <a:t>9/30/2020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240561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43C88E-C5E4-4C6C-AB7F-1E55096412CE}"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718925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43C88E-C5E4-4C6C-AB7F-1E55096412CE}"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594399-3D8A-498E-8EF3-A687E27B1CE9}" type="slidenum">
              <a:rPr lang="en-US" smtClean="0"/>
              <a:t>‹#›</a:t>
            </a:fld>
            <a:endParaRPr lang="en-US"/>
          </a:p>
        </p:txBody>
      </p:sp>
    </p:spTree>
    <p:extLst>
      <p:ext uri="{BB962C8B-B14F-4D97-AF65-F5344CB8AC3E}">
        <p14:creationId xmlns:p14="http://schemas.microsoft.com/office/powerpoint/2010/main" val="1117005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43C88E-C5E4-4C6C-AB7F-1E55096412CE}" type="datetimeFigureOut">
              <a:rPr lang="en-US" smtClean="0"/>
              <a:t>9/30/2020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594399-3D8A-498E-8EF3-A687E27B1CE9}" type="slidenum">
              <a:rPr lang="en-US" smtClean="0"/>
              <a:t>‹#›</a:t>
            </a:fld>
            <a:endParaRPr lang="en-US"/>
          </a:p>
        </p:txBody>
      </p:sp>
    </p:spTree>
    <p:extLst>
      <p:ext uri="{BB962C8B-B14F-4D97-AF65-F5344CB8AC3E}">
        <p14:creationId xmlns:p14="http://schemas.microsoft.com/office/powerpoint/2010/main" val="1219061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040" y="-27688"/>
            <a:ext cx="11690959" cy="6885688"/>
          </a:xfrm>
          <a:prstGeom prst="rect">
            <a:avLst/>
          </a:prstGeom>
        </p:spPr>
      </p:pic>
      <p:sp>
        <p:nvSpPr>
          <p:cNvPr id="2" name="Title 1"/>
          <p:cNvSpPr>
            <a:spLocks noGrp="1"/>
          </p:cNvSpPr>
          <p:nvPr>
            <p:ph type="ctrTitle"/>
          </p:nvPr>
        </p:nvSpPr>
        <p:spPr>
          <a:xfrm>
            <a:off x="3081403" y="0"/>
            <a:ext cx="9592897" cy="1940347"/>
          </a:xfrm>
        </p:spPr>
        <p:txBody>
          <a:bodyPr/>
          <a:lstStyle/>
          <a:p>
            <a:r>
              <a:rPr lang="en-US" dirty="0" smtClean="0">
                <a:solidFill>
                  <a:srgbClr val="FF5050"/>
                </a:solidFill>
                <a:latin typeface="Trebuchet MS" panose="020B0603020202020204" pitchFamily="34" charset="0"/>
              </a:rPr>
              <a:t>HINDU INSTITUTE OF MANAGEMENT</a:t>
            </a:r>
            <a:endParaRPr lang="en-US" dirty="0">
              <a:solidFill>
                <a:srgbClr val="FF5050"/>
              </a:solidFill>
              <a:latin typeface="Trebuchet MS" panose="020B0603020202020204" pitchFamily="34" charset="0"/>
            </a:endParaRPr>
          </a:p>
        </p:txBody>
      </p:sp>
      <p:sp>
        <p:nvSpPr>
          <p:cNvPr id="3" name="Subtitle 2"/>
          <p:cNvSpPr>
            <a:spLocks noGrp="1"/>
          </p:cNvSpPr>
          <p:nvPr>
            <p:ph type="subTitle" idx="1"/>
          </p:nvPr>
        </p:nvSpPr>
        <p:spPr>
          <a:xfrm>
            <a:off x="2688921" y="3415156"/>
            <a:ext cx="9144000" cy="1655762"/>
          </a:xfrm>
        </p:spPr>
        <p:txBody>
          <a:bodyPr/>
          <a:lstStyle/>
          <a:p>
            <a:r>
              <a:rPr lang="en-US" dirty="0" smtClean="0">
                <a:latin typeface="Trebuchet MS" panose="020B0603020202020204" pitchFamily="34" charset="0"/>
              </a:rPr>
              <a:t>NAME – Shubham Dahiya</a:t>
            </a:r>
          </a:p>
          <a:p>
            <a:r>
              <a:rPr lang="en-US" b="1" dirty="0" smtClean="0">
                <a:latin typeface="Trebuchet MS" panose="020B0603020202020204" pitchFamily="34" charset="0"/>
              </a:rPr>
              <a:t>CLASS – B.C.A 1</a:t>
            </a:r>
            <a:r>
              <a:rPr lang="en-US" b="1" baseline="30000" dirty="0" smtClean="0">
                <a:latin typeface="Trebuchet MS" panose="020B0603020202020204" pitchFamily="34" charset="0"/>
              </a:rPr>
              <a:t>st</a:t>
            </a:r>
            <a:r>
              <a:rPr lang="en-US" sz="1600" b="1" dirty="0" smtClean="0">
                <a:latin typeface="Trebuchet MS" panose="020B0603020202020204" pitchFamily="34" charset="0"/>
              </a:rPr>
              <a:t> year – </a:t>
            </a:r>
            <a:r>
              <a:rPr lang="en-US" b="1" dirty="0" smtClean="0">
                <a:latin typeface="Trebuchet MS" panose="020B0603020202020204" pitchFamily="34" charset="0"/>
              </a:rPr>
              <a:t>1</a:t>
            </a:r>
            <a:r>
              <a:rPr lang="en-US" b="1" baseline="30000" dirty="0" smtClean="0">
                <a:latin typeface="Trebuchet MS" panose="020B0603020202020204" pitchFamily="34" charset="0"/>
              </a:rPr>
              <a:t>st</a:t>
            </a:r>
            <a:r>
              <a:rPr lang="en-US" b="1" dirty="0" smtClean="0">
                <a:latin typeface="Trebuchet MS" panose="020B0603020202020204" pitchFamily="34" charset="0"/>
              </a:rPr>
              <a:t> </a:t>
            </a:r>
            <a:r>
              <a:rPr lang="en-US" sz="1800" b="1" dirty="0" smtClean="0">
                <a:latin typeface="Trebuchet MS" panose="020B0603020202020204" pitchFamily="34" charset="0"/>
              </a:rPr>
              <a:t>Sem.</a:t>
            </a:r>
          </a:p>
          <a:p>
            <a:r>
              <a:rPr lang="en-US" sz="1800" b="1" dirty="0" smtClean="0">
                <a:latin typeface="Trebuchet MS" panose="020B0603020202020204" pitchFamily="34" charset="0"/>
              </a:rPr>
              <a:t>Class Teacher – </a:t>
            </a:r>
            <a:r>
              <a:rPr lang="en-US" sz="1800" b="1" dirty="0" err="1" smtClean="0">
                <a:latin typeface="Trebuchet MS" panose="020B0603020202020204" pitchFamily="34" charset="0"/>
              </a:rPr>
              <a:t>Vaishali</a:t>
            </a:r>
            <a:r>
              <a:rPr lang="en-US" sz="1800" b="1" dirty="0" smtClean="0">
                <a:latin typeface="Trebuchet MS" panose="020B0603020202020204" pitchFamily="34" charset="0"/>
              </a:rPr>
              <a:t> Sharma</a:t>
            </a:r>
          </a:p>
        </p:txBody>
      </p:sp>
      <p:sp>
        <p:nvSpPr>
          <p:cNvPr id="5" name="TextBox 4"/>
          <p:cNvSpPr txBox="1"/>
          <p:nvPr/>
        </p:nvSpPr>
        <p:spPr>
          <a:xfrm>
            <a:off x="1160746" y="6488668"/>
            <a:ext cx="4870116" cy="369332"/>
          </a:xfrm>
          <a:prstGeom prst="rect">
            <a:avLst/>
          </a:prstGeom>
          <a:noFill/>
        </p:spPr>
        <p:txBody>
          <a:bodyPr wrap="none" rtlCol="0">
            <a:spAutoFit/>
          </a:bodyPr>
          <a:lstStyle/>
          <a:p>
            <a:r>
              <a:rPr lang="en-US" dirty="0" smtClean="0">
                <a:latin typeface="Trebuchet MS" panose="020B0603020202020204" pitchFamily="34" charset="0"/>
              </a:rPr>
              <a:t>Topic- WHY is YOGA is becoming so POPULAR </a:t>
            </a:r>
            <a:endParaRPr lang="en-US" dirty="0">
              <a:latin typeface="Trebuchet MS" panose="020B0603020202020204" pitchFamily="34" charset="0"/>
            </a:endParaRPr>
          </a:p>
        </p:txBody>
      </p:sp>
      <p:sp>
        <p:nvSpPr>
          <p:cNvPr id="6" name="TextBox 5"/>
          <p:cNvSpPr txBox="1"/>
          <p:nvPr/>
        </p:nvSpPr>
        <p:spPr>
          <a:xfrm>
            <a:off x="7877850" y="6477712"/>
            <a:ext cx="3257787" cy="369332"/>
          </a:xfrm>
          <a:prstGeom prst="rect">
            <a:avLst/>
          </a:prstGeom>
          <a:noFill/>
        </p:spPr>
        <p:txBody>
          <a:bodyPr wrap="square" rtlCol="0">
            <a:spAutoFit/>
          </a:bodyPr>
          <a:lstStyle/>
          <a:p>
            <a:r>
              <a:rPr lang="en-US" dirty="0" smtClean="0">
                <a:latin typeface="Trebuchet MS" panose="020B0603020202020204" pitchFamily="34" charset="0"/>
              </a:rPr>
              <a:t>Dated: 30.09.2020</a:t>
            </a:r>
            <a:endParaRPr lang="en-US" dirty="0">
              <a:latin typeface="Trebuchet MS" panose="020B0603020202020204" pitchFamily="34" charset="0"/>
            </a:endParaRPr>
          </a:p>
        </p:txBody>
      </p:sp>
    </p:spTree>
    <p:extLst>
      <p:ext uri="{BB962C8B-B14F-4D97-AF65-F5344CB8AC3E}">
        <p14:creationId xmlns:p14="http://schemas.microsoft.com/office/powerpoint/2010/main" val="720928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childTnLst>
                                </p:cTn>
                              </p:par>
                            </p:childTnLst>
                          </p:cTn>
                        </p:par>
                        <p:par>
                          <p:cTn id="8" fill="hold">
                            <p:stCondLst>
                              <p:cond delay="1000"/>
                            </p:stCondLst>
                            <p:childTnLst>
                              <p:par>
                                <p:cTn id="9" presetID="16" presetClass="entr" presetSubtype="21" fill="hold" grpId="0" nodeType="afterEffect">
                                  <p:stCondLst>
                                    <p:cond delay="50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par>
                          <p:cTn id="12" fill="hold">
                            <p:stCondLst>
                              <p:cond delay="2000"/>
                            </p:stCondLst>
                            <p:childTnLst>
                              <p:par>
                                <p:cTn id="13" presetID="22" presetClass="entr" presetSubtype="4" fill="hold" grpId="0" nodeType="afterEffect">
                                  <p:stCondLst>
                                    <p:cond delay="100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down)">
                                      <p:cBhvr>
                                        <p:cTn id="15" dur="500"/>
                                        <p:tgtEl>
                                          <p:spTgt spid="3">
                                            <p:txEl>
                                              <p:pRg st="0" end="0"/>
                                            </p:txEl>
                                          </p:spTgt>
                                        </p:tgtEl>
                                      </p:cBhvr>
                                    </p:animEffect>
                                  </p:childTnLst>
                                </p:cTn>
                              </p:par>
                            </p:childTnLst>
                          </p:cTn>
                        </p:par>
                        <p:par>
                          <p:cTn id="16" fill="hold">
                            <p:stCondLst>
                              <p:cond delay="3500"/>
                            </p:stCondLst>
                            <p:childTnLst>
                              <p:par>
                                <p:cTn id="17" presetID="22" presetClass="entr" presetSubtype="4" fill="hold" grpId="0" nodeType="afterEffect">
                                  <p:stCondLst>
                                    <p:cond delay="100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wipe(down)">
                                      <p:cBhvr>
                                        <p:cTn id="19" dur="500"/>
                                        <p:tgtEl>
                                          <p:spTgt spid="3">
                                            <p:txEl>
                                              <p:pRg st="1" end="1"/>
                                            </p:txEl>
                                          </p:spTgt>
                                        </p:tgtEl>
                                      </p:cBhvr>
                                    </p:animEffect>
                                  </p:childTnLst>
                                </p:cTn>
                              </p:par>
                            </p:childTnLst>
                          </p:cTn>
                        </p:par>
                        <p:par>
                          <p:cTn id="20" fill="hold">
                            <p:stCondLst>
                              <p:cond delay="5000"/>
                            </p:stCondLst>
                            <p:childTnLst>
                              <p:par>
                                <p:cTn id="21" presetID="22" presetClass="entr" presetSubtype="4" fill="hold" grpId="0" nodeType="afterEffect">
                                  <p:stCondLst>
                                    <p:cond delay="100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wipe(down)">
                                      <p:cBhvr>
                                        <p:cTn id="23" dur="500"/>
                                        <p:tgtEl>
                                          <p:spTgt spid="3">
                                            <p:txEl>
                                              <p:pRg st="2" end="2"/>
                                            </p:txEl>
                                          </p:spTgt>
                                        </p:tgtEl>
                                      </p:cBhvr>
                                    </p:animEffect>
                                  </p:childTnLst>
                                </p:cTn>
                              </p:par>
                            </p:childTnLst>
                          </p:cTn>
                        </p:par>
                        <p:par>
                          <p:cTn id="24" fill="hold">
                            <p:stCondLst>
                              <p:cond delay="6500"/>
                            </p:stCondLst>
                            <p:childTnLst>
                              <p:par>
                                <p:cTn id="25" presetID="2" presetClass="entr" presetSubtype="4" fill="hold" grpId="0" nodeType="afterEffect">
                                  <p:stCondLst>
                                    <p:cond delay="75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750" fill="hold"/>
                                        <p:tgtEl>
                                          <p:spTgt spid="5"/>
                                        </p:tgtEl>
                                        <p:attrNameLst>
                                          <p:attrName>ppt_x</p:attrName>
                                        </p:attrNameLst>
                                      </p:cBhvr>
                                      <p:tavLst>
                                        <p:tav tm="0">
                                          <p:val>
                                            <p:strVal val="#ppt_x"/>
                                          </p:val>
                                        </p:tav>
                                        <p:tav tm="100000">
                                          <p:val>
                                            <p:strVal val="#ppt_x"/>
                                          </p:val>
                                        </p:tav>
                                      </p:tavLst>
                                    </p:anim>
                                    <p:anim calcmode="lin" valueType="num">
                                      <p:cBhvr additive="base">
                                        <p:cTn id="28" dur="175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1250"/>
                                  </p:stCondLst>
                                  <p:childTnLst>
                                    <p:set>
                                      <p:cBhvr>
                                        <p:cTn id="30" dur="1" fill="hold">
                                          <p:stCondLst>
                                            <p:cond delay="0"/>
                                          </p:stCondLst>
                                        </p:cTn>
                                        <p:tgtEl>
                                          <p:spTgt spid="6">
                                            <p:txEl>
                                              <p:pRg st="0" end="0"/>
                                            </p:txEl>
                                          </p:spTgt>
                                        </p:tgtEl>
                                        <p:attrNameLst>
                                          <p:attrName>style.visibility</p:attrName>
                                        </p:attrNameLst>
                                      </p:cBhvr>
                                      <p:to>
                                        <p:strVal val="visible"/>
                                      </p:to>
                                    </p:set>
                                    <p:anim calcmode="lin" valueType="num">
                                      <p:cBhvr additive="base">
                                        <p:cTn id="31" dur="2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2" dur="20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90481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390"/>
            <a:ext cx="12192000" cy="6858000"/>
          </a:xfrm>
          <a:prstGeom prst="rect">
            <a:avLst/>
          </a:prstGeom>
        </p:spPr>
      </p:pic>
      <p:sp>
        <p:nvSpPr>
          <p:cNvPr id="2" name="Title 1"/>
          <p:cNvSpPr>
            <a:spLocks noGrp="1"/>
          </p:cNvSpPr>
          <p:nvPr>
            <p:ph type="title"/>
          </p:nvPr>
        </p:nvSpPr>
        <p:spPr>
          <a:xfrm>
            <a:off x="1336617" y="288470"/>
            <a:ext cx="10515600" cy="1325563"/>
          </a:xfrm>
        </p:spPr>
        <p:txBody>
          <a:bodyPr/>
          <a:lstStyle/>
          <a:p>
            <a:r>
              <a:rPr lang="en-US" b="1" dirty="0" smtClean="0">
                <a:latin typeface="Arial Black" panose="020B0A04020102020204" pitchFamily="34" charset="0"/>
              </a:rPr>
              <a:t>REASON</a:t>
            </a:r>
            <a:endParaRPr lang="en-US" b="1" dirty="0">
              <a:latin typeface="Arial Black" panose="020B0A04020102020204" pitchFamily="34" charset="0"/>
            </a:endParaRPr>
          </a:p>
        </p:txBody>
      </p:sp>
      <p:sp>
        <p:nvSpPr>
          <p:cNvPr id="11" name="TextBox 10"/>
          <p:cNvSpPr txBox="1"/>
          <p:nvPr/>
        </p:nvSpPr>
        <p:spPr>
          <a:xfrm>
            <a:off x="522514" y="1377632"/>
            <a:ext cx="6608586" cy="4154984"/>
          </a:xfrm>
          <a:prstGeom prst="rect">
            <a:avLst/>
          </a:prstGeom>
          <a:noFill/>
        </p:spPr>
        <p:txBody>
          <a:bodyPr wrap="square" rtlCol="0">
            <a:spAutoFit/>
          </a:bodyPr>
          <a:lstStyle/>
          <a:p>
            <a:r>
              <a:rPr lang="en-US" sz="2400" b="1" dirty="0">
                <a:solidFill>
                  <a:schemeClr val="bg1"/>
                </a:solidFill>
              </a:rPr>
              <a:t>There are many reasons why yoga is becoming popular today. Y</a:t>
            </a:r>
            <a:r>
              <a:rPr lang="en-US" sz="2400" b="1" dirty="0" smtClean="0">
                <a:solidFill>
                  <a:schemeClr val="bg1"/>
                </a:solidFill>
              </a:rPr>
              <a:t>our </a:t>
            </a:r>
            <a:r>
              <a:rPr lang="en-US" sz="2400" b="1" dirty="0">
                <a:solidFill>
                  <a:schemeClr val="bg1"/>
                </a:solidFill>
              </a:rPr>
              <a:t>body is like a barometer, it makes you realize some fundamental facts about yourself. If you know how to watch it, it tells you everything about yourself. Not the fancy things that you think, but the real facts. Your mind is too deceptive; every day it says something different, but if you know how to read the body, it tells you everything just the way it is, your past, present and future. That is why fundamental yoga starts with the body</a:t>
            </a:r>
          </a:p>
        </p:txBody>
      </p:sp>
      <p:pic>
        <p:nvPicPr>
          <p:cNvPr id="5" name="Content Placeholder 4"/>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7099127" y="509450"/>
            <a:ext cx="4545322" cy="5891349"/>
          </a:xfrm>
        </p:spPr>
      </p:pic>
    </p:spTree>
    <p:extLst>
      <p:ext uri="{BB962C8B-B14F-4D97-AF65-F5344CB8AC3E}">
        <p14:creationId xmlns:p14="http://schemas.microsoft.com/office/powerpoint/2010/main" val="3514638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750"/>
                                  </p:stCondLst>
                                  <p:childTnLst>
                                    <p:set>
                                      <p:cBhvr>
                                        <p:cTn id="6" dur="1" fill="hold">
                                          <p:stCondLst>
                                            <p:cond delay="0"/>
                                          </p:stCondLst>
                                        </p:cTn>
                                        <p:tgtEl>
                                          <p:spTgt spid="13"/>
                                        </p:tgtEl>
                                        <p:attrNameLst>
                                          <p:attrName>style.visibility</p:attrName>
                                        </p:attrNameLst>
                                      </p:cBhvr>
                                      <p:to>
                                        <p:strVal val="visible"/>
                                      </p:to>
                                    </p:set>
                                    <p:animEffect transition="in" filter="circle(in)">
                                      <p:cBhvr>
                                        <p:cTn id="7" dur="2000"/>
                                        <p:tgtEl>
                                          <p:spTgt spid="13"/>
                                        </p:tgtEl>
                                      </p:cBhvr>
                                    </p:animEffect>
                                  </p:childTnLst>
                                </p:cTn>
                              </p:par>
                            </p:childTnLst>
                          </p:cTn>
                        </p:par>
                        <p:par>
                          <p:cTn id="8" fill="hold">
                            <p:stCondLst>
                              <p:cond delay="2750"/>
                            </p:stCondLst>
                            <p:childTnLst>
                              <p:par>
                                <p:cTn id="9" presetID="16" presetClass="entr" presetSubtype="21" fill="hold" nodeType="afterEffect">
                                  <p:stCondLst>
                                    <p:cond delay="75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1000"/>
                                        <p:tgtEl>
                                          <p:spTgt spid="5"/>
                                        </p:tgtEl>
                                      </p:cBhvr>
                                    </p:animEffect>
                                  </p:childTnLst>
                                </p:cTn>
                              </p:par>
                            </p:childTnLst>
                          </p:cTn>
                        </p:par>
                        <p:par>
                          <p:cTn id="12" fill="hold">
                            <p:stCondLst>
                              <p:cond delay="4500"/>
                            </p:stCondLst>
                            <p:childTnLst>
                              <p:par>
                                <p:cTn id="13" presetID="26" presetClass="entr" presetSubtype="0" fill="hold" grpId="0" nodeType="afterEffect">
                                  <p:stCondLst>
                                    <p:cond delay="1000"/>
                                  </p:stCondLst>
                                  <p:childTnLst>
                                    <p:set>
                                      <p:cBhvr>
                                        <p:cTn id="14" dur="1" fill="hold">
                                          <p:stCondLst>
                                            <p:cond delay="0"/>
                                          </p:stCondLst>
                                        </p:cTn>
                                        <p:tgtEl>
                                          <p:spTgt spid="2"/>
                                        </p:tgtEl>
                                        <p:attrNameLst>
                                          <p:attrName>style.visibility</p:attrName>
                                        </p:attrNameLst>
                                      </p:cBhvr>
                                      <p:to>
                                        <p:strVal val="visible"/>
                                      </p:to>
                                    </p:set>
                                    <p:animEffect transition="in" filter="wipe(down)">
                                      <p:cBhvr>
                                        <p:cTn id="15" dur="508">
                                          <p:stCondLst>
                                            <p:cond delay="0"/>
                                          </p:stCondLst>
                                        </p:cTn>
                                        <p:tgtEl>
                                          <p:spTgt spid="2"/>
                                        </p:tgtEl>
                                      </p:cBhvr>
                                    </p:animEffect>
                                    <p:anim calcmode="lin" valueType="num">
                                      <p:cBhvr>
                                        <p:cTn id="16" dur="1594"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7" dur="581"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8" dur="581" tmFilter="0, 0; 0.125,0.2665; 0.25,0.4; 0.375,0.465; 0.5,0.5;  0.625,0.535; 0.75,0.6; 0.875,0.7335; 1,1">
                                          <p:stCondLst>
                                            <p:cond delay="581"/>
                                          </p:stCondLst>
                                        </p:cTn>
                                        <p:tgtEl>
                                          <p:spTgt spid="2"/>
                                        </p:tgtEl>
                                        <p:attrNameLst>
                                          <p:attrName>ppt_y</p:attrName>
                                        </p:attrNameLst>
                                      </p:cBhvr>
                                      <p:tavLst>
                                        <p:tav tm="0" fmla="#ppt_y-sin(pi*$)/9">
                                          <p:val>
                                            <p:fltVal val="0"/>
                                          </p:val>
                                        </p:tav>
                                        <p:tav tm="100000">
                                          <p:val>
                                            <p:fltVal val="1"/>
                                          </p:val>
                                        </p:tav>
                                      </p:tavLst>
                                    </p:anim>
                                    <p:anim calcmode="lin" valueType="num">
                                      <p:cBhvr>
                                        <p:cTn id="19" dur="291" tmFilter="0, 0; 0.125,0.2665; 0.25,0.4; 0.375,0.465; 0.5,0.5;  0.625,0.535; 0.75,0.6; 0.875,0.7335; 1,1">
                                          <p:stCondLst>
                                            <p:cond delay="1159"/>
                                          </p:stCondLst>
                                        </p:cTn>
                                        <p:tgtEl>
                                          <p:spTgt spid="2"/>
                                        </p:tgtEl>
                                        <p:attrNameLst>
                                          <p:attrName>ppt_y</p:attrName>
                                        </p:attrNameLst>
                                      </p:cBhvr>
                                      <p:tavLst>
                                        <p:tav tm="0" fmla="#ppt_y-sin(pi*$)/27">
                                          <p:val>
                                            <p:fltVal val="0"/>
                                          </p:val>
                                        </p:tav>
                                        <p:tav tm="100000">
                                          <p:val>
                                            <p:fltVal val="1"/>
                                          </p:val>
                                        </p:tav>
                                      </p:tavLst>
                                    </p:anim>
                                    <p:anim calcmode="lin" valueType="num">
                                      <p:cBhvr>
                                        <p:cTn id="20" dur="144" tmFilter="0, 0; 0.125,0.2665; 0.25,0.4; 0.375,0.465; 0.5,0.5;  0.625,0.535; 0.75,0.6; 0.875,0.7335; 1,1">
                                          <p:stCondLst>
                                            <p:cond delay="1449"/>
                                          </p:stCondLst>
                                        </p:cTn>
                                        <p:tgtEl>
                                          <p:spTgt spid="2"/>
                                        </p:tgtEl>
                                        <p:attrNameLst>
                                          <p:attrName>ppt_y</p:attrName>
                                        </p:attrNameLst>
                                      </p:cBhvr>
                                      <p:tavLst>
                                        <p:tav tm="0" fmla="#ppt_y-sin(pi*$)/81">
                                          <p:val>
                                            <p:fltVal val="0"/>
                                          </p:val>
                                        </p:tav>
                                        <p:tav tm="100000">
                                          <p:val>
                                            <p:fltVal val="1"/>
                                          </p:val>
                                        </p:tav>
                                      </p:tavLst>
                                    </p:anim>
                                    <p:animScale>
                                      <p:cBhvr>
                                        <p:cTn id="21" dur="23">
                                          <p:stCondLst>
                                            <p:cond delay="569"/>
                                          </p:stCondLst>
                                        </p:cTn>
                                        <p:tgtEl>
                                          <p:spTgt spid="2"/>
                                        </p:tgtEl>
                                      </p:cBhvr>
                                      <p:to x="100000" y="60000"/>
                                    </p:animScale>
                                    <p:animScale>
                                      <p:cBhvr>
                                        <p:cTn id="22" dur="145" decel="50000">
                                          <p:stCondLst>
                                            <p:cond delay="592"/>
                                          </p:stCondLst>
                                        </p:cTn>
                                        <p:tgtEl>
                                          <p:spTgt spid="2"/>
                                        </p:tgtEl>
                                      </p:cBhvr>
                                      <p:to x="100000" y="100000"/>
                                    </p:animScale>
                                    <p:animScale>
                                      <p:cBhvr>
                                        <p:cTn id="23" dur="23">
                                          <p:stCondLst>
                                            <p:cond delay="1148"/>
                                          </p:stCondLst>
                                        </p:cTn>
                                        <p:tgtEl>
                                          <p:spTgt spid="2"/>
                                        </p:tgtEl>
                                      </p:cBhvr>
                                      <p:to x="100000" y="80000"/>
                                    </p:animScale>
                                    <p:animScale>
                                      <p:cBhvr>
                                        <p:cTn id="24" dur="145" decel="50000">
                                          <p:stCondLst>
                                            <p:cond delay="1171"/>
                                          </p:stCondLst>
                                        </p:cTn>
                                        <p:tgtEl>
                                          <p:spTgt spid="2"/>
                                        </p:tgtEl>
                                      </p:cBhvr>
                                      <p:to x="100000" y="100000"/>
                                    </p:animScale>
                                    <p:animScale>
                                      <p:cBhvr>
                                        <p:cTn id="25" dur="23">
                                          <p:stCondLst>
                                            <p:cond delay="1437"/>
                                          </p:stCondLst>
                                        </p:cTn>
                                        <p:tgtEl>
                                          <p:spTgt spid="2"/>
                                        </p:tgtEl>
                                      </p:cBhvr>
                                      <p:to x="100000" y="90000"/>
                                    </p:animScale>
                                    <p:animScale>
                                      <p:cBhvr>
                                        <p:cTn id="26" dur="145" decel="50000">
                                          <p:stCondLst>
                                            <p:cond delay="1460"/>
                                          </p:stCondLst>
                                        </p:cTn>
                                        <p:tgtEl>
                                          <p:spTgt spid="2"/>
                                        </p:tgtEl>
                                      </p:cBhvr>
                                      <p:to x="100000" y="100000"/>
                                    </p:animScale>
                                    <p:animScale>
                                      <p:cBhvr>
                                        <p:cTn id="27" dur="23">
                                          <p:stCondLst>
                                            <p:cond delay="1582"/>
                                          </p:stCondLst>
                                        </p:cTn>
                                        <p:tgtEl>
                                          <p:spTgt spid="2"/>
                                        </p:tgtEl>
                                      </p:cBhvr>
                                      <p:to x="100000" y="95000"/>
                                    </p:animScale>
                                    <p:animScale>
                                      <p:cBhvr>
                                        <p:cTn id="28" dur="145" decel="50000">
                                          <p:stCondLst>
                                            <p:cond delay="1605"/>
                                          </p:stCondLst>
                                        </p:cTn>
                                        <p:tgtEl>
                                          <p:spTgt spid="2"/>
                                        </p:tgtEl>
                                      </p:cBhvr>
                                      <p:to x="100000" y="100000"/>
                                    </p:animScale>
                                  </p:childTnLst>
                                </p:cTn>
                              </p:par>
                            </p:childTnLst>
                          </p:cTn>
                        </p:par>
                        <p:par>
                          <p:cTn id="29" fill="hold">
                            <p:stCondLst>
                              <p:cond delay="7250"/>
                            </p:stCondLst>
                            <p:childTnLst>
                              <p:par>
                                <p:cTn id="30" presetID="31" presetClass="entr" presetSubtype="0" fill="hold" nodeType="afterEffect">
                                  <p:stCondLst>
                                    <p:cond delay="2250"/>
                                  </p:stCondLst>
                                  <p:childTnLst>
                                    <p:set>
                                      <p:cBhvr>
                                        <p:cTn id="31" dur="1" fill="hold">
                                          <p:stCondLst>
                                            <p:cond delay="0"/>
                                          </p:stCondLst>
                                        </p:cTn>
                                        <p:tgtEl>
                                          <p:spTgt spid="11">
                                            <p:txEl>
                                              <p:pRg st="0" end="0"/>
                                            </p:txEl>
                                          </p:spTgt>
                                        </p:tgtEl>
                                        <p:attrNameLst>
                                          <p:attrName>style.visibility</p:attrName>
                                        </p:attrNameLst>
                                      </p:cBhvr>
                                      <p:to>
                                        <p:strVal val="visible"/>
                                      </p:to>
                                    </p:set>
                                    <p:anim calcmode="lin" valueType="num">
                                      <p:cBhvr>
                                        <p:cTn id="32" dur="10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33" dur="1000" fill="hold"/>
                                        <p:tgtEl>
                                          <p:spTgt spid="11">
                                            <p:txEl>
                                              <p:pRg st="0" end="0"/>
                                            </p:txEl>
                                          </p:spTgt>
                                        </p:tgtEl>
                                        <p:attrNameLst>
                                          <p:attrName>ppt_h</p:attrName>
                                        </p:attrNameLst>
                                      </p:cBhvr>
                                      <p:tavLst>
                                        <p:tav tm="0">
                                          <p:val>
                                            <p:fltVal val="0"/>
                                          </p:val>
                                        </p:tav>
                                        <p:tav tm="100000">
                                          <p:val>
                                            <p:strVal val="#ppt_h"/>
                                          </p:val>
                                        </p:tav>
                                      </p:tavLst>
                                    </p:anim>
                                    <p:anim calcmode="lin" valueType="num">
                                      <p:cBhvr>
                                        <p:cTn id="34" dur="1000" fill="hold"/>
                                        <p:tgtEl>
                                          <p:spTgt spid="11">
                                            <p:txEl>
                                              <p:pRg st="0" end="0"/>
                                            </p:txEl>
                                          </p:spTgt>
                                        </p:tgtEl>
                                        <p:attrNameLst>
                                          <p:attrName>style.rotation</p:attrName>
                                        </p:attrNameLst>
                                      </p:cBhvr>
                                      <p:tavLst>
                                        <p:tav tm="0">
                                          <p:val>
                                            <p:fltVal val="90"/>
                                          </p:val>
                                        </p:tav>
                                        <p:tav tm="100000">
                                          <p:val>
                                            <p:fltVal val="0"/>
                                          </p:val>
                                        </p:tav>
                                      </p:tavLst>
                                    </p:anim>
                                    <p:animEffect transition="in" filter="fade">
                                      <p:cBhvr>
                                        <p:cTn id="35" dur="1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73389" y="3429000"/>
            <a:ext cx="5218611" cy="3479074"/>
          </a:xfrm>
          <a:prstGeom prst="rect">
            <a:avLst/>
          </a:prstGeom>
        </p:spPr>
      </p:pic>
      <p:sp>
        <p:nvSpPr>
          <p:cNvPr id="5" name="TextBox 4"/>
          <p:cNvSpPr txBox="1"/>
          <p:nvPr/>
        </p:nvSpPr>
        <p:spPr>
          <a:xfrm>
            <a:off x="185057" y="1123503"/>
            <a:ext cx="11821886" cy="3046988"/>
          </a:xfrm>
          <a:prstGeom prst="rect">
            <a:avLst/>
          </a:prstGeom>
          <a:noFill/>
        </p:spPr>
        <p:txBody>
          <a:bodyPr wrap="square" rtlCol="0">
            <a:spAutoFit/>
          </a:bodyPr>
          <a:lstStyle/>
          <a:p>
            <a:r>
              <a:rPr lang="en-US" sz="2400" dirty="0"/>
              <a:t>Yoga is the only system that has lived for over 15,000 years without any papacy or enforcement. Nowhere in the history of humanity has it happened that somebody put a sword to someone’s neck and said, “You must do yoga.”  It has survived and lived on because it has worked as a process of wellbeing like nothing else. Even though today it is being taught in a very rudimentary or even distorted way, it still endures. Many things come and go with changing fashions, but yoga has survived for thousands of years, and it is still picking up momentum. </a:t>
            </a:r>
          </a:p>
          <a:p>
            <a:endParaRPr lang="en-US" sz="2400" dirty="0"/>
          </a:p>
        </p:txBody>
      </p:sp>
      <p:sp>
        <p:nvSpPr>
          <p:cNvPr id="6" name="TextBox 5"/>
          <p:cNvSpPr txBox="1"/>
          <p:nvPr/>
        </p:nvSpPr>
        <p:spPr>
          <a:xfrm>
            <a:off x="1763486" y="274320"/>
            <a:ext cx="7276011" cy="646331"/>
          </a:xfrm>
          <a:prstGeom prst="rect">
            <a:avLst/>
          </a:prstGeom>
          <a:noFill/>
        </p:spPr>
        <p:txBody>
          <a:bodyPr wrap="square" rtlCol="0">
            <a:spAutoFit/>
          </a:bodyPr>
          <a:lstStyle/>
          <a:p>
            <a:r>
              <a:rPr lang="en-US" sz="3600" b="1" u="sng" dirty="0" smtClean="0">
                <a:solidFill>
                  <a:srgbClr val="FF0000"/>
                </a:solidFill>
              </a:rPr>
              <a:t>STILL ALIVE without any Enforcement</a:t>
            </a:r>
            <a:endParaRPr lang="en-US" sz="3600" b="1" u="sng" dirty="0">
              <a:solidFill>
                <a:srgbClr val="FF0000"/>
              </a:solidFill>
            </a:endParaRPr>
          </a:p>
        </p:txBody>
      </p:sp>
    </p:spTree>
    <p:extLst>
      <p:ext uri="{BB962C8B-B14F-4D97-AF65-F5344CB8AC3E}">
        <p14:creationId xmlns:p14="http://schemas.microsoft.com/office/powerpoint/2010/main" val="162422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1000"/>
                                  </p:stCondLst>
                                  <p:childTnLst>
                                    <p:set>
                                      <p:cBhvr>
                                        <p:cTn id="10" dur="1" fill="hold">
                                          <p:stCondLst>
                                            <p:cond delay="0"/>
                                          </p:stCondLst>
                                        </p:cTn>
                                        <p:tgtEl>
                                          <p:spTgt spid="6">
                                            <p:txEl>
                                              <p:pRg st="0" end="0"/>
                                            </p:txEl>
                                          </p:spTgt>
                                        </p:tgtEl>
                                        <p:attrNameLst>
                                          <p:attrName>style.visibility</p:attrName>
                                        </p:attrNameLst>
                                      </p:cBhvr>
                                      <p:to>
                                        <p:strVal val="visible"/>
                                      </p:to>
                                    </p:set>
                                    <p:anim calcmode="lin" valueType="num">
                                      <p:cBhvr additive="base">
                                        <p:cTn id="11" dur="75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par>
                          <p:cTn id="13" fill="hold">
                            <p:stCondLst>
                              <p:cond delay="2250"/>
                            </p:stCondLst>
                            <p:childTnLst>
                              <p:par>
                                <p:cTn id="14" presetID="6" presetClass="entr" presetSubtype="16" fill="hold" nodeType="afterEffect">
                                  <p:stCondLst>
                                    <p:cond delay="1750"/>
                                  </p:stCondLst>
                                  <p:childTnLst>
                                    <p:set>
                                      <p:cBhvr>
                                        <p:cTn id="15" dur="1" fill="hold">
                                          <p:stCondLst>
                                            <p:cond delay="0"/>
                                          </p:stCondLst>
                                        </p:cTn>
                                        <p:tgtEl>
                                          <p:spTgt spid="4"/>
                                        </p:tgtEl>
                                        <p:attrNameLst>
                                          <p:attrName>style.visibility</p:attrName>
                                        </p:attrNameLst>
                                      </p:cBhvr>
                                      <p:to>
                                        <p:strVal val="visible"/>
                                      </p:to>
                                    </p:set>
                                    <p:animEffect transition="in" filter="circle(in)">
                                      <p:cBhvr>
                                        <p:cTn id="16" dur="3000"/>
                                        <p:tgtEl>
                                          <p:spTgt spid="4"/>
                                        </p:tgtEl>
                                      </p:cBhvr>
                                    </p:animEffect>
                                  </p:childTnLst>
                                </p:cTn>
                              </p:par>
                            </p:childTnLst>
                          </p:cTn>
                        </p:par>
                        <p:par>
                          <p:cTn id="17" fill="hold">
                            <p:stCondLst>
                              <p:cond delay="7000"/>
                            </p:stCondLst>
                            <p:childTnLst>
                              <p:par>
                                <p:cTn id="18" presetID="10" presetClass="entr" presetSubtype="0" fill="hold" nodeType="afterEffect">
                                  <p:stCondLst>
                                    <p:cond delay="20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1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p:cNvSpPr txBox="1"/>
          <p:nvPr/>
        </p:nvSpPr>
        <p:spPr>
          <a:xfrm>
            <a:off x="7315201" y="0"/>
            <a:ext cx="4754571" cy="584775"/>
          </a:xfrm>
          <a:prstGeom prst="rect">
            <a:avLst/>
          </a:prstGeom>
          <a:noFill/>
        </p:spPr>
        <p:txBody>
          <a:bodyPr wrap="none" rtlCol="0">
            <a:spAutoFit/>
          </a:bodyPr>
          <a:lstStyle/>
          <a:p>
            <a:r>
              <a:rPr lang="en-US" sz="3200" b="1" u="sng" dirty="0" smtClean="0"/>
              <a:t>STILL growing POPULARITY</a:t>
            </a:r>
            <a:endParaRPr lang="en-US" sz="3200" b="1" u="sng" dirty="0"/>
          </a:p>
        </p:txBody>
      </p:sp>
      <p:sp>
        <p:nvSpPr>
          <p:cNvPr id="4" name="TextBox 3"/>
          <p:cNvSpPr txBox="1"/>
          <p:nvPr/>
        </p:nvSpPr>
        <p:spPr>
          <a:xfrm>
            <a:off x="3152811" y="1319349"/>
            <a:ext cx="9039189" cy="3785652"/>
          </a:xfrm>
          <a:prstGeom prst="rect">
            <a:avLst/>
          </a:prstGeom>
          <a:noFill/>
        </p:spPr>
        <p:txBody>
          <a:bodyPr wrap="square" rtlCol="0">
            <a:spAutoFit/>
          </a:bodyPr>
          <a:lstStyle/>
          <a:p>
            <a:r>
              <a:rPr lang="en-US" sz="2400" dirty="0"/>
              <a:t>The main reason for yoga’s growing popularity is the large-scale transmission of education. Today, we have more intellect on this planet than ever before. As the intellect becomes stronger, people look for logical solutions. The more logical they become, the more they become dependent on science, and the outcome of science is technology. Yoga is not an exercise; it is an ancient technology towards wellbeing and ultimate liberation. As the activity of the intellect becomes stronger in the world, more people will shift to yoga over a period of time and it will become the most popular way of seeking wellbeing.</a:t>
            </a:r>
          </a:p>
          <a:p>
            <a:endParaRPr lang="en-US" sz="2400" dirty="0"/>
          </a:p>
        </p:txBody>
      </p:sp>
    </p:spTree>
    <p:extLst>
      <p:ext uri="{BB962C8B-B14F-4D97-AF65-F5344CB8AC3E}">
        <p14:creationId xmlns:p14="http://schemas.microsoft.com/office/powerpoint/2010/main" val="1707867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500"/>
                            </p:stCondLst>
                            <p:childTnLst>
                              <p:par>
                                <p:cTn id="9" presetID="31" presetClass="entr" presetSubtype="0" fill="hold" grpId="0" nodeType="after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p:cTn id="11" dur="1250" fill="hold"/>
                                        <p:tgtEl>
                                          <p:spTgt spid="3"/>
                                        </p:tgtEl>
                                        <p:attrNameLst>
                                          <p:attrName>ppt_w</p:attrName>
                                        </p:attrNameLst>
                                      </p:cBhvr>
                                      <p:tavLst>
                                        <p:tav tm="0">
                                          <p:val>
                                            <p:fltVal val="0"/>
                                          </p:val>
                                        </p:tav>
                                        <p:tav tm="100000">
                                          <p:val>
                                            <p:strVal val="#ppt_w"/>
                                          </p:val>
                                        </p:tav>
                                      </p:tavLst>
                                    </p:anim>
                                    <p:anim calcmode="lin" valueType="num">
                                      <p:cBhvr>
                                        <p:cTn id="12" dur="1250" fill="hold"/>
                                        <p:tgtEl>
                                          <p:spTgt spid="3"/>
                                        </p:tgtEl>
                                        <p:attrNameLst>
                                          <p:attrName>ppt_h</p:attrName>
                                        </p:attrNameLst>
                                      </p:cBhvr>
                                      <p:tavLst>
                                        <p:tav tm="0">
                                          <p:val>
                                            <p:fltVal val="0"/>
                                          </p:val>
                                        </p:tav>
                                        <p:tav tm="100000">
                                          <p:val>
                                            <p:strVal val="#ppt_h"/>
                                          </p:val>
                                        </p:tav>
                                      </p:tavLst>
                                    </p:anim>
                                    <p:anim calcmode="lin" valueType="num">
                                      <p:cBhvr>
                                        <p:cTn id="13" dur="1250" fill="hold"/>
                                        <p:tgtEl>
                                          <p:spTgt spid="3"/>
                                        </p:tgtEl>
                                        <p:attrNameLst>
                                          <p:attrName>style.rotation</p:attrName>
                                        </p:attrNameLst>
                                      </p:cBhvr>
                                      <p:tavLst>
                                        <p:tav tm="0">
                                          <p:val>
                                            <p:fltVal val="90"/>
                                          </p:val>
                                        </p:tav>
                                        <p:tav tm="100000">
                                          <p:val>
                                            <p:fltVal val="0"/>
                                          </p:val>
                                        </p:tav>
                                      </p:tavLst>
                                    </p:anim>
                                    <p:animEffect transition="in" filter="fade">
                                      <p:cBhvr>
                                        <p:cTn id="14" dur="1250"/>
                                        <p:tgtEl>
                                          <p:spTgt spid="3"/>
                                        </p:tgtEl>
                                      </p:cBhvr>
                                    </p:animEffect>
                                  </p:childTnLst>
                                </p:cTn>
                              </p:par>
                            </p:childTnLst>
                          </p:cTn>
                        </p:par>
                        <p:par>
                          <p:cTn id="15" fill="hold">
                            <p:stCondLst>
                              <p:cond delay="4000"/>
                            </p:stCondLst>
                            <p:childTnLst>
                              <p:par>
                                <p:cTn id="16" presetID="14" presetClass="entr" presetSubtype="10" fill="hold" nodeType="after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8" dur="7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p:cNvSpPr txBox="1"/>
          <p:nvPr/>
        </p:nvSpPr>
        <p:spPr>
          <a:xfrm>
            <a:off x="1314994" y="1658983"/>
            <a:ext cx="9562011" cy="1107996"/>
          </a:xfrm>
          <a:prstGeom prst="rect">
            <a:avLst/>
          </a:prstGeom>
          <a:noFill/>
        </p:spPr>
        <p:txBody>
          <a:bodyPr wrap="square" rtlCol="0">
            <a:spAutoFit/>
          </a:bodyPr>
          <a:lstStyle/>
          <a:p>
            <a:r>
              <a:rPr lang="en-US" sz="6600" b="1" u="sng" dirty="0" smtClean="0">
                <a:solidFill>
                  <a:srgbClr val="FF0000"/>
                </a:solidFill>
              </a:rPr>
              <a:t>YOGA is NOT an EXERCISE</a:t>
            </a:r>
            <a:endParaRPr lang="en-US" sz="6600" b="1" u="sng" dirty="0">
              <a:solidFill>
                <a:srgbClr val="FF0000"/>
              </a:solidFill>
            </a:endParaRPr>
          </a:p>
        </p:txBody>
      </p:sp>
    </p:spTree>
    <p:extLst>
      <p:ext uri="{BB962C8B-B14F-4D97-AF65-F5344CB8AC3E}">
        <p14:creationId xmlns:p14="http://schemas.microsoft.com/office/powerpoint/2010/main" val="4205273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par>
                          <p:cTn id="8" fill="hold">
                            <p:stCondLst>
                              <p:cond delay="750"/>
                            </p:stCondLst>
                            <p:childTnLst>
                              <p:par>
                                <p:cTn id="9" presetID="2" presetClass="entr" presetSubtype="4" fill="hold" nodeType="afterEffect">
                                  <p:stCondLst>
                                    <p:cond delay="75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p:cNvSpPr txBox="1"/>
          <p:nvPr/>
        </p:nvSpPr>
        <p:spPr>
          <a:xfrm>
            <a:off x="666206" y="496388"/>
            <a:ext cx="6361611" cy="646331"/>
          </a:xfrm>
          <a:prstGeom prst="rect">
            <a:avLst/>
          </a:prstGeom>
          <a:noFill/>
        </p:spPr>
        <p:txBody>
          <a:bodyPr wrap="square" rtlCol="0">
            <a:spAutoFit/>
          </a:bodyPr>
          <a:lstStyle/>
          <a:p>
            <a:r>
              <a:rPr lang="en-US" sz="3600" b="1" u="sng" dirty="0">
                <a:solidFill>
                  <a:srgbClr val="FF0000"/>
                </a:solidFill>
              </a:rPr>
              <a:t>Yoga is Not an Exercise</a:t>
            </a:r>
            <a:endParaRPr lang="en-US" sz="3600" u="sng" dirty="0">
              <a:solidFill>
                <a:srgbClr val="FF0000"/>
              </a:solidFill>
            </a:endParaRPr>
          </a:p>
        </p:txBody>
      </p:sp>
      <p:sp>
        <p:nvSpPr>
          <p:cNvPr id="4" name="TextBox 3"/>
          <p:cNvSpPr txBox="1"/>
          <p:nvPr/>
        </p:nvSpPr>
        <p:spPr>
          <a:xfrm>
            <a:off x="1267097" y="1541417"/>
            <a:ext cx="10136777" cy="3046988"/>
          </a:xfrm>
          <a:prstGeom prst="rect">
            <a:avLst/>
          </a:prstGeom>
          <a:noFill/>
        </p:spPr>
        <p:txBody>
          <a:bodyPr wrap="square" rtlCol="0">
            <a:spAutoFit/>
          </a:bodyPr>
          <a:lstStyle/>
          <a:p>
            <a:r>
              <a:rPr lang="en-US" sz="2400" b="1" dirty="0">
                <a:solidFill>
                  <a:schemeClr val="bg1"/>
                </a:solidFill>
              </a:rPr>
              <a:t> </a:t>
            </a:r>
            <a:endParaRPr lang="en-US" sz="2400" dirty="0">
              <a:solidFill>
                <a:schemeClr val="bg1"/>
              </a:solidFill>
            </a:endParaRPr>
          </a:p>
          <a:p>
            <a:r>
              <a:rPr lang="en-US" sz="2400" dirty="0">
                <a:solidFill>
                  <a:schemeClr val="bg1"/>
                </a:solidFill>
              </a:rPr>
              <a:t>Yoga needs to be practiced in a very subtle, gentle way, not in a forceful muscle building way, because it is not about exercise. The physical body has a whole memory structure. If you are willing to read this physical body, everything — how this cosmos evolved from nothingness to this point — is written into this body. Yoga is a way of opening up that memory and trying to restructure this life towards an ultimate possibility. It is a very subtle and scientific process</a:t>
            </a:r>
          </a:p>
          <a:p>
            <a:endParaRPr lang="en-US" sz="2400" dirty="0">
              <a:solidFill>
                <a:schemeClr val="bg1"/>
              </a:solidFill>
            </a:endParaRPr>
          </a:p>
        </p:txBody>
      </p:sp>
    </p:spTree>
    <p:extLst>
      <p:ext uri="{BB962C8B-B14F-4D97-AF65-F5344CB8AC3E}">
        <p14:creationId xmlns:p14="http://schemas.microsoft.com/office/powerpoint/2010/main" val="1214277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1000"/>
                                        <p:tgtEl>
                                          <p:spTgt spid="2"/>
                                        </p:tgtEl>
                                      </p:cBhvr>
                                    </p:animEffect>
                                  </p:childTnLst>
                                </p:cTn>
                              </p:par>
                            </p:childTnLst>
                          </p:cTn>
                        </p:par>
                        <p:par>
                          <p:cTn id="8" fill="hold">
                            <p:stCondLst>
                              <p:cond delay="1000"/>
                            </p:stCondLst>
                            <p:childTnLst>
                              <p:par>
                                <p:cTn id="9" presetID="22" presetClass="entr" presetSubtype="4" fill="hold" nodeType="afterEffect">
                                  <p:stCondLst>
                                    <p:cond delay="75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750"/>
                                        <p:tgtEl>
                                          <p:spTgt spid="3">
                                            <p:txEl>
                                              <p:pRg st="0" end="0"/>
                                            </p:txEl>
                                          </p:spTgt>
                                        </p:tgtEl>
                                      </p:cBhvr>
                                    </p:animEffect>
                                  </p:childTnLst>
                                </p:cTn>
                              </p:par>
                            </p:childTnLst>
                          </p:cTn>
                        </p:par>
                        <p:par>
                          <p:cTn id="12" fill="hold">
                            <p:stCondLst>
                              <p:cond delay="2500"/>
                            </p:stCondLst>
                            <p:childTnLst>
                              <p:par>
                                <p:cTn id="13" presetID="16" presetClass="entr" presetSubtype="21" fill="hold" nodeType="afterEffect">
                                  <p:stCondLst>
                                    <p:cond delay="150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barn(inVertical)">
                                      <p:cBhvr>
                                        <p:cTn id="15" dur="10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98902"/>
            <a:ext cx="12192000" cy="1416936"/>
          </a:xfrm>
          <a:prstGeom prst="rect">
            <a:avLst/>
          </a:prstGeom>
        </p:spPr>
      </p:pic>
      <p:sp>
        <p:nvSpPr>
          <p:cNvPr id="5" name="TextBox 4"/>
          <p:cNvSpPr txBox="1"/>
          <p:nvPr/>
        </p:nvSpPr>
        <p:spPr>
          <a:xfrm>
            <a:off x="0" y="137786"/>
            <a:ext cx="6324488" cy="923330"/>
          </a:xfrm>
          <a:prstGeom prst="rect">
            <a:avLst/>
          </a:prstGeom>
          <a:noFill/>
        </p:spPr>
        <p:txBody>
          <a:bodyPr wrap="none" rtlCol="0">
            <a:spAutoFit/>
          </a:bodyPr>
          <a:lstStyle/>
          <a:p>
            <a:r>
              <a:rPr lang="en-US" sz="5400" b="1" dirty="0" smtClean="0"/>
              <a:t>And Finally </a:t>
            </a:r>
            <a:r>
              <a:rPr lang="en-US" sz="5400" b="1" dirty="0" smtClean="0">
                <a:solidFill>
                  <a:srgbClr val="FF0000"/>
                </a:solidFill>
              </a:rPr>
              <a:t>Thanks</a:t>
            </a:r>
            <a:r>
              <a:rPr lang="en-US" sz="5400" b="1" dirty="0" smtClean="0"/>
              <a:t> to</a:t>
            </a:r>
            <a:endParaRPr lang="en-US" sz="5400" b="1" dirty="0"/>
          </a:p>
        </p:txBody>
      </p:sp>
      <p:sp>
        <p:nvSpPr>
          <p:cNvPr id="6" name="TextBox 5"/>
          <p:cNvSpPr txBox="1"/>
          <p:nvPr/>
        </p:nvSpPr>
        <p:spPr>
          <a:xfrm>
            <a:off x="0" y="3091465"/>
            <a:ext cx="11444494" cy="1446550"/>
          </a:xfrm>
          <a:prstGeom prst="rect">
            <a:avLst/>
          </a:prstGeom>
          <a:noFill/>
        </p:spPr>
        <p:txBody>
          <a:bodyPr wrap="square" rtlCol="0">
            <a:spAutoFit/>
          </a:bodyPr>
          <a:lstStyle/>
          <a:p>
            <a:r>
              <a:rPr lang="en-US" sz="4400" b="1" dirty="0" smtClean="0"/>
              <a:t>For giving me a chance to perform in the </a:t>
            </a:r>
            <a:r>
              <a:rPr lang="en-US" sz="4400" b="1" dirty="0" smtClean="0">
                <a:solidFill>
                  <a:srgbClr val="FF0000"/>
                </a:solidFill>
              </a:rPr>
              <a:t>ACTIVITY</a:t>
            </a:r>
            <a:r>
              <a:rPr lang="en-US" sz="4400" b="1" dirty="0" smtClean="0"/>
              <a:t> held on </a:t>
            </a:r>
            <a:r>
              <a:rPr lang="en-US" sz="4400" b="1" dirty="0" smtClean="0">
                <a:solidFill>
                  <a:srgbClr val="FF0000"/>
                </a:solidFill>
              </a:rPr>
              <a:t>31-Sep.-2020</a:t>
            </a:r>
            <a:endParaRPr lang="en-US" sz="4400" b="1" dirty="0">
              <a:solidFill>
                <a:srgbClr val="FF0000"/>
              </a:solidFill>
            </a:endParaRPr>
          </a:p>
        </p:txBody>
      </p:sp>
      <p:sp>
        <p:nvSpPr>
          <p:cNvPr id="7" name="TextBox 6"/>
          <p:cNvSpPr txBox="1"/>
          <p:nvPr/>
        </p:nvSpPr>
        <p:spPr>
          <a:xfrm>
            <a:off x="10832307" y="6119336"/>
            <a:ext cx="1224374" cy="369332"/>
          </a:xfrm>
          <a:prstGeom prst="rect">
            <a:avLst/>
          </a:prstGeom>
          <a:noFill/>
        </p:spPr>
        <p:txBody>
          <a:bodyPr wrap="none" rtlCol="0">
            <a:spAutoFit/>
          </a:bodyPr>
          <a:lstStyle/>
          <a:p>
            <a:r>
              <a:rPr lang="en-US" dirty="0" smtClean="0"/>
              <a:t>Signing off </a:t>
            </a:r>
            <a:endParaRPr lang="en-US" dirty="0"/>
          </a:p>
        </p:txBody>
      </p:sp>
      <p:sp>
        <p:nvSpPr>
          <p:cNvPr id="8" name="TextBox 7"/>
          <p:cNvSpPr txBox="1"/>
          <p:nvPr/>
        </p:nvSpPr>
        <p:spPr>
          <a:xfrm>
            <a:off x="10049080" y="6488668"/>
            <a:ext cx="2057486" cy="369332"/>
          </a:xfrm>
          <a:prstGeom prst="rect">
            <a:avLst/>
          </a:prstGeom>
          <a:noFill/>
        </p:spPr>
        <p:txBody>
          <a:bodyPr wrap="none" rtlCol="0">
            <a:spAutoFit/>
          </a:bodyPr>
          <a:lstStyle/>
          <a:p>
            <a:r>
              <a:rPr lang="en-US" b="1" i="1" dirty="0" smtClean="0">
                <a:solidFill>
                  <a:schemeClr val="tx1">
                    <a:lumMod val="95000"/>
                    <a:lumOff val="5000"/>
                  </a:schemeClr>
                </a:solidFill>
              </a:rPr>
              <a:t>-SHUBHAM DAHIYA</a:t>
            </a:r>
            <a:endParaRPr lang="en-US" b="1" i="1" dirty="0">
              <a:solidFill>
                <a:schemeClr val="tx1">
                  <a:lumMod val="95000"/>
                  <a:lumOff val="5000"/>
                </a:schemeClr>
              </a:solidFill>
            </a:endParaRPr>
          </a:p>
        </p:txBody>
      </p:sp>
    </p:spTree>
    <p:extLst>
      <p:ext uri="{BB962C8B-B14F-4D97-AF65-F5344CB8AC3E}">
        <p14:creationId xmlns:p14="http://schemas.microsoft.com/office/powerpoint/2010/main" val="105611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750"/>
                            </p:stCondLst>
                            <p:childTnLst>
                              <p:par>
                                <p:cTn id="9" presetID="14" presetClass="entr" presetSubtype="10" fill="hold" grpId="0" nodeType="after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childTnLst>
                          </p:cTn>
                        </p:par>
                        <p:par>
                          <p:cTn id="12" fill="hold">
                            <p:stCondLst>
                              <p:cond delay="1500"/>
                            </p:stCondLst>
                            <p:childTnLst>
                              <p:par>
                                <p:cTn id="13" presetID="16" presetClass="entr" presetSubtype="21" fill="hold" nodeType="afterEffect">
                                  <p:stCondLst>
                                    <p:cond delay="1000"/>
                                  </p:stCondLst>
                                  <p:childTnLst>
                                    <p:set>
                                      <p:cBhvr>
                                        <p:cTn id="14" dur="1" fill="hold">
                                          <p:stCondLst>
                                            <p:cond delay="0"/>
                                          </p:stCondLst>
                                        </p:cTn>
                                        <p:tgtEl>
                                          <p:spTgt spid="2"/>
                                        </p:tgtEl>
                                        <p:attrNameLst>
                                          <p:attrName>style.visibility</p:attrName>
                                        </p:attrNameLst>
                                      </p:cBhvr>
                                      <p:to>
                                        <p:strVal val="visible"/>
                                      </p:to>
                                    </p:set>
                                    <p:animEffect transition="in" filter="barn(inVertical)">
                                      <p:cBhvr>
                                        <p:cTn id="15" dur="500"/>
                                        <p:tgtEl>
                                          <p:spTgt spid="2"/>
                                        </p:tgtEl>
                                      </p:cBhvr>
                                    </p:animEffect>
                                  </p:childTnLst>
                                </p:cTn>
                              </p:par>
                            </p:childTnLst>
                          </p:cTn>
                        </p:par>
                        <p:par>
                          <p:cTn id="16" fill="hold">
                            <p:stCondLst>
                              <p:cond delay="3000"/>
                            </p:stCondLst>
                            <p:childTnLst>
                              <p:par>
                                <p:cTn id="17" presetID="16" presetClass="entr" presetSubtype="21" fill="hold" grpId="0" nodeType="afterEffect">
                                  <p:stCondLst>
                                    <p:cond delay="75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par>
                          <p:cTn id="20" fill="hold">
                            <p:stCondLst>
                              <p:cond delay="4250"/>
                            </p:stCondLst>
                            <p:childTnLst>
                              <p:par>
                                <p:cTn id="21" presetID="42" presetClass="entr" presetSubtype="0" fill="hold" grpId="0" nodeType="afterEffect">
                                  <p:stCondLst>
                                    <p:cond delay="125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250"/>
                                        <p:tgtEl>
                                          <p:spTgt spid="7"/>
                                        </p:tgtEl>
                                      </p:cBhvr>
                                    </p:animEffect>
                                    <p:anim calcmode="lin" valueType="num">
                                      <p:cBhvr>
                                        <p:cTn id="24" dur="250" fill="hold"/>
                                        <p:tgtEl>
                                          <p:spTgt spid="7"/>
                                        </p:tgtEl>
                                        <p:attrNameLst>
                                          <p:attrName>ppt_x</p:attrName>
                                        </p:attrNameLst>
                                      </p:cBhvr>
                                      <p:tavLst>
                                        <p:tav tm="0">
                                          <p:val>
                                            <p:strVal val="#ppt_x"/>
                                          </p:val>
                                        </p:tav>
                                        <p:tav tm="100000">
                                          <p:val>
                                            <p:strVal val="#ppt_x"/>
                                          </p:val>
                                        </p:tav>
                                      </p:tavLst>
                                    </p:anim>
                                    <p:anim calcmode="lin" valueType="num">
                                      <p:cBhvr>
                                        <p:cTn id="25" dur="250" fill="hold"/>
                                        <p:tgtEl>
                                          <p:spTgt spid="7"/>
                                        </p:tgtEl>
                                        <p:attrNameLst>
                                          <p:attrName>ppt_y</p:attrName>
                                        </p:attrNameLst>
                                      </p:cBhvr>
                                      <p:tavLst>
                                        <p:tav tm="0">
                                          <p:val>
                                            <p:strVal val="#ppt_y+.1"/>
                                          </p:val>
                                        </p:tav>
                                        <p:tav tm="100000">
                                          <p:val>
                                            <p:strVal val="#ppt_y"/>
                                          </p:val>
                                        </p:tav>
                                      </p:tavLst>
                                    </p:anim>
                                  </p:childTnLst>
                                </p:cTn>
                              </p:par>
                            </p:childTnLst>
                          </p:cTn>
                        </p:par>
                        <p:par>
                          <p:cTn id="26" fill="hold">
                            <p:stCondLst>
                              <p:cond delay="5750"/>
                            </p:stCondLst>
                            <p:childTnLst>
                              <p:par>
                                <p:cTn id="27" presetID="42" presetClass="entr" presetSubtype="0" fill="hold" grpId="0" nodeType="afterEffect">
                                  <p:stCondLst>
                                    <p:cond delay="25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anim calcmode="lin" valueType="num">
                                      <p:cBhvr>
                                        <p:cTn id="30" dur="750" fill="hold"/>
                                        <p:tgtEl>
                                          <p:spTgt spid="8"/>
                                        </p:tgtEl>
                                        <p:attrNameLst>
                                          <p:attrName>ppt_x</p:attrName>
                                        </p:attrNameLst>
                                      </p:cBhvr>
                                      <p:tavLst>
                                        <p:tav tm="0">
                                          <p:val>
                                            <p:strVal val="#ppt_x"/>
                                          </p:val>
                                        </p:tav>
                                        <p:tav tm="100000">
                                          <p:val>
                                            <p:strVal val="#ppt_x"/>
                                          </p:val>
                                        </p:tav>
                                      </p:tavLst>
                                    </p:anim>
                                    <p:anim calcmode="lin" valueType="num">
                                      <p:cBhvr>
                                        <p:cTn id="31" dur="75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339</Words>
  <Application>Microsoft Office PowerPoint</Application>
  <PresentationFormat>Widescreen</PresentationFormat>
  <Paragraphs>21</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Calibri</vt:lpstr>
      <vt:lpstr>Calibri Light</vt:lpstr>
      <vt:lpstr>Trebuchet MS</vt:lpstr>
      <vt:lpstr>Office Theme</vt:lpstr>
      <vt:lpstr>HINDU INSTITUTE OF MANAGEMENT</vt:lpstr>
      <vt:lpstr>PowerPoint Presentation</vt:lpstr>
      <vt:lpstr>REASON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30</cp:revision>
  <dcterms:created xsi:type="dcterms:W3CDTF">2020-09-29T09:47:14Z</dcterms:created>
  <dcterms:modified xsi:type="dcterms:W3CDTF">2020-09-30T08:26:17Z</dcterms:modified>
</cp:coreProperties>
</file>

<file path=docProps/thumbnail.jpeg>
</file>